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306" r:id="rId2"/>
    <p:sldId id="300" r:id="rId3"/>
    <p:sldId id="309" r:id="rId4"/>
    <p:sldId id="310" r:id="rId5"/>
    <p:sldId id="303" r:id="rId6"/>
    <p:sldId id="299" r:id="rId7"/>
    <p:sldId id="311" r:id="rId8"/>
    <p:sldId id="301" r:id="rId9"/>
    <p:sldId id="302" r:id="rId10"/>
    <p:sldId id="312" r:id="rId11"/>
    <p:sldId id="304" r:id="rId12"/>
    <p:sldId id="305" r:id="rId13"/>
    <p:sldId id="30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ial Nova Cond" panose="020B0506020202020204" pitchFamily="34" charset="0"/>
      <p:regular r:id="rId20"/>
      <p:bold r:id="rId21"/>
      <p:italic r:id="rId22"/>
      <p:boldItalic r:id="rId23"/>
    </p:embeddedFont>
    <p:embeddedFont>
      <p:font typeface="Arial Nova Cond Light" panose="020B0306020202020204" pitchFamily="34" charset="0"/>
      <p:regular r:id="rId24"/>
      <p: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B92FB"/>
    <a:srgbClr val="2B6BCC"/>
    <a:srgbClr val="3FE1EE"/>
    <a:srgbClr val="00B3CC"/>
    <a:srgbClr val="C0D7E2"/>
    <a:srgbClr val="F6E4E2"/>
    <a:srgbClr val="4CD9F7"/>
    <a:srgbClr val="04A7E4"/>
    <a:srgbClr val="43B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1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966B6-2552-4E34-B5B2-4200CD5FDA02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B0E4-1480-4518-9DE6-20DBF35C1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2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05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90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76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35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67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40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73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230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07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37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5B0E4-1480-4518-9DE6-20DBF35C159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5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892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9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8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76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5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9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7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3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1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B566-5AE0-4039-8116-4F9993AA0BB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F83B0-A3C5-4208-89F6-CDB8E4C4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3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1B566-5AE0-4039-8116-4F9993AA0BBF}" type="datetimeFigureOut">
              <a:rPr lang="ru-RU" smtClean="0"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F83B0-A3C5-4208-89F6-CDB8E4C49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9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4" b="183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" y="0"/>
            <a:ext cx="12192001" cy="6865102"/>
          </a:xfrm>
          <a:prstGeom prst="rect">
            <a:avLst/>
          </a:prstGeom>
          <a:solidFill>
            <a:srgbClr val="01879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0576" y="2496309"/>
            <a:ext cx="1089081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8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Прикрепление к медицинской организации, оказывающей первичную медико-санитарную </a:t>
            </a:r>
            <a:r>
              <a:rPr lang="ru-RU" sz="4800" b="1" dirty="0" smtClean="0">
                <a:solidFill>
                  <a:schemeClr val="bg1"/>
                </a:solidFill>
                <a:latin typeface="Arial Nova Cond" panose="020B0506020202020204" pitchFamily="34" charset="0"/>
              </a:rPr>
              <a:t>помощь</a:t>
            </a:r>
            <a:endParaRPr lang="ru-RU" sz="4800" b="1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576" y="6063212"/>
            <a:ext cx="1115844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k-KZ" sz="1400" dirty="0" smtClean="0">
                <a:solidFill>
                  <a:schemeClr val="bg1"/>
                </a:solidFill>
                <a:latin typeface="Arial Nova Cond Light" panose="020B0306020202020204" pitchFamily="34" charset="0"/>
              </a:rPr>
              <a:t>Астана 2022 год</a:t>
            </a:r>
            <a:endParaRPr lang="ru-RU" sz="1400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8261" y="589859"/>
            <a:ext cx="399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 Nova Cond Light" panose="020B0306020202020204" pitchFamily="34" charset="0"/>
              </a:rPr>
              <a:t>Министерство здравоохранения Республики Казахстан</a:t>
            </a:r>
            <a:endParaRPr lang="ru-RU" sz="2000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2" y="553160"/>
            <a:ext cx="694710" cy="71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0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533222" y="235808"/>
            <a:ext cx="10520260" cy="689363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40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ПРИКРЕПЛЕНИЕ К ПОЛИКЛИНИКЕ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3222" y="930457"/>
            <a:ext cx="10520260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en-US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BPMN</a:t>
            </a:r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en-US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</a:t>
            </a:r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»:</a:t>
            </a:r>
            <a:r>
              <a:rPr lang="ru-RU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прикрепление при переезде</a:t>
            </a:r>
            <a:endParaRPr lang="ru-RU" sz="24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5" y="1874732"/>
            <a:ext cx="11314832" cy="4033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40477" y="6466221"/>
            <a:ext cx="448667" cy="38158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20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20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0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533222" y="235808"/>
            <a:ext cx="10520260" cy="689363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40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РАЙОНА ОБСЛУЖИВАНИЯ</a:t>
            </a:r>
            <a:endParaRPr lang="ru-RU" sz="40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42" y="1985639"/>
            <a:ext cx="1743607" cy="114614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71736" y="3145987"/>
            <a:ext cx="2738296" cy="627808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списка участков с адресами обслуживания и фамилиями закрепленных участковых врачей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6630" y="1485541"/>
            <a:ext cx="2088508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Медицинская организация, оказывающая ПМСП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54465" y="1928682"/>
            <a:ext cx="1572598" cy="1232563"/>
          </a:xfrm>
          <a:prstGeom prst="roundRect">
            <a:avLst>
              <a:gd name="adj" fmla="val 697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TextBox 117"/>
          <p:cNvSpPr txBox="1"/>
          <p:nvPr/>
        </p:nvSpPr>
        <p:spPr>
          <a:xfrm>
            <a:off x="533222" y="930457"/>
            <a:ext cx="11174684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Переходный процесс:</a:t>
            </a:r>
            <a:r>
              <a:rPr lang="ru-RU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распределение населения по районам обслуживания</a:t>
            </a:r>
            <a:endParaRPr lang="ru-RU" sz="24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33222" y="3935407"/>
            <a:ext cx="2458877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Необходимо:</a:t>
            </a:r>
            <a:endParaRPr lang="ru-RU" sz="24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151036" y="3145987"/>
            <a:ext cx="2716322" cy="627808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Закрепление в </a:t>
            </a:r>
            <a:r>
              <a:rPr lang="ru-RU" sz="1200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РПН адресов </a:t>
            </a:r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обслуживания к каждому участковому врачу в виде текстовой информации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3722778" y="1928682"/>
            <a:ext cx="1572598" cy="1232563"/>
          </a:xfrm>
          <a:prstGeom prst="roundRect">
            <a:avLst>
              <a:gd name="adj" fmla="val 697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4" name="Группа 143"/>
          <p:cNvGrpSpPr/>
          <p:nvPr/>
        </p:nvGrpSpPr>
        <p:grpSpPr>
          <a:xfrm>
            <a:off x="2910032" y="2033383"/>
            <a:ext cx="248889" cy="1034062"/>
            <a:chOff x="3616323" y="2064544"/>
            <a:chExt cx="844941" cy="4247662"/>
          </a:xfrm>
        </p:grpSpPr>
        <p:grpSp>
          <p:nvGrpSpPr>
            <p:cNvPr id="145" name="Группа 144"/>
            <p:cNvGrpSpPr/>
            <p:nvPr/>
          </p:nvGrpSpPr>
          <p:grpSpPr>
            <a:xfrm>
              <a:off x="3616323" y="2064544"/>
              <a:ext cx="566336" cy="4247662"/>
              <a:chOff x="3609973" y="2064544"/>
              <a:chExt cx="566336" cy="4247662"/>
            </a:xfrm>
          </p:grpSpPr>
          <p:cxnSp>
            <p:nvCxnSpPr>
              <p:cNvPr id="149" name="Прямая соединительная линия 148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Прямая соединительная линия 149"/>
              <p:cNvCxnSpPr/>
              <p:nvPr/>
            </p:nvCxnSpPr>
            <p:spPr>
              <a:xfrm flipV="1">
                <a:off x="3609973" y="4188378"/>
                <a:ext cx="566336" cy="2123828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Группа 145"/>
            <p:cNvGrpSpPr/>
            <p:nvPr/>
          </p:nvGrpSpPr>
          <p:grpSpPr>
            <a:xfrm>
              <a:off x="3894929" y="2064544"/>
              <a:ext cx="566335" cy="4247662"/>
              <a:chOff x="3609974" y="2064544"/>
              <a:chExt cx="566335" cy="4247662"/>
            </a:xfrm>
          </p:grpSpPr>
          <p:cxnSp>
            <p:nvCxnSpPr>
              <p:cNvPr id="147" name="Прямая соединительная линия 146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Прямая соединительная линия 147"/>
              <p:cNvCxnSpPr/>
              <p:nvPr/>
            </p:nvCxnSpPr>
            <p:spPr>
              <a:xfrm flipV="1">
                <a:off x="3609974" y="4188375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2" name="Рисунок 1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233" y="2040343"/>
            <a:ext cx="723812" cy="1015994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3587613" y="1485541"/>
            <a:ext cx="1861060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Филиал</a:t>
            </a:r>
          </a:p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РГП «РЦЭЗ» по региону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035425" y="3145987"/>
            <a:ext cx="3034264" cy="627808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Доработка РПН в части автоматического прикрепления к поликлинике (без человека) при обращении через </a:t>
            </a:r>
            <a:r>
              <a:rPr lang="en-US" sz="1200" dirty="0" err="1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Egov</a:t>
            </a:r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учетом нагрузки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6766138" y="1928682"/>
            <a:ext cx="1572598" cy="1232563"/>
          </a:xfrm>
          <a:prstGeom prst="roundRect">
            <a:avLst>
              <a:gd name="adj" fmla="val 697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6" name="Группа 155"/>
          <p:cNvGrpSpPr/>
          <p:nvPr/>
        </p:nvGrpSpPr>
        <p:grpSpPr>
          <a:xfrm>
            <a:off x="5950321" y="2033383"/>
            <a:ext cx="248889" cy="1034062"/>
            <a:chOff x="3616323" y="2064544"/>
            <a:chExt cx="844941" cy="4247662"/>
          </a:xfrm>
        </p:grpSpPr>
        <p:grpSp>
          <p:nvGrpSpPr>
            <p:cNvPr id="157" name="Группа 156"/>
            <p:cNvGrpSpPr/>
            <p:nvPr/>
          </p:nvGrpSpPr>
          <p:grpSpPr>
            <a:xfrm>
              <a:off x="3616323" y="2064544"/>
              <a:ext cx="566336" cy="4247662"/>
              <a:chOff x="3609973" y="2064544"/>
              <a:chExt cx="566336" cy="4247662"/>
            </a:xfrm>
          </p:grpSpPr>
          <p:cxnSp>
            <p:nvCxnSpPr>
              <p:cNvPr id="161" name="Прямая соединительная линия 160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Прямая соединительная линия 161"/>
              <p:cNvCxnSpPr/>
              <p:nvPr/>
            </p:nvCxnSpPr>
            <p:spPr>
              <a:xfrm flipV="1">
                <a:off x="3609973" y="4188378"/>
                <a:ext cx="566336" cy="2123828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Группа 157"/>
            <p:cNvGrpSpPr/>
            <p:nvPr/>
          </p:nvGrpSpPr>
          <p:grpSpPr>
            <a:xfrm>
              <a:off x="3894929" y="2064544"/>
              <a:ext cx="566335" cy="4247662"/>
              <a:chOff x="3609974" y="2064544"/>
              <a:chExt cx="566335" cy="4247662"/>
            </a:xfrm>
          </p:grpSpPr>
          <p:cxnSp>
            <p:nvCxnSpPr>
              <p:cNvPr id="159" name="Прямая соединительная линия 158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flipV="1">
                <a:off x="3609974" y="4188375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5" name="TextBox 164"/>
          <p:cNvSpPr txBox="1"/>
          <p:nvPr/>
        </p:nvSpPr>
        <p:spPr>
          <a:xfrm>
            <a:off x="9044465" y="3145987"/>
            <a:ext cx="2921276" cy="627808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Доработка услуги на </a:t>
            </a:r>
            <a:r>
              <a:rPr lang="en-US" sz="1200" dirty="0" err="1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Egov</a:t>
            </a:r>
            <a:r>
              <a:rPr lang="en-US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выводом текстовой информации из РПН по адресам обслуживания и нагрузки на врача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9718684" y="1928682"/>
            <a:ext cx="1572598" cy="1232563"/>
          </a:xfrm>
          <a:prstGeom prst="roundRect">
            <a:avLst>
              <a:gd name="adj" fmla="val 697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7" name="Группа 166"/>
          <p:cNvGrpSpPr/>
          <p:nvPr/>
        </p:nvGrpSpPr>
        <p:grpSpPr>
          <a:xfrm>
            <a:off x="8902867" y="2033383"/>
            <a:ext cx="248889" cy="1034062"/>
            <a:chOff x="3616323" y="2064544"/>
            <a:chExt cx="844941" cy="4247662"/>
          </a:xfrm>
        </p:grpSpPr>
        <p:grpSp>
          <p:nvGrpSpPr>
            <p:cNvPr id="168" name="Группа 167"/>
            <p:cNvGrpSpPr/>
            <p:nvPr/>
          </p:nvGrpSpPr>
          <p:grpSpPr>
            <a:xfrm>
              <a:off x="3616323" y="2064544"/>
              <a:ext cx="566336" cy="4247662"/>
              <a:chOff x="3609973" y="2064544"/>
              <a:chExt cx="566336" cy="4247662"/>
            </a:xfrm>
          </p:grpSpPr>
          <p:cxnSp>
            <p:nvCxnSpPr>
              <p:cNvPr id="172" name="Прямая соединительная линия 171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Прямая соединительная линия 172"/>
              <p:cNvCxnSpPr/>
              <p:nvPr/>
            </p:nvCxnSpPr>
            <p:spPr>
              <a:xfrm flipV="1">
                <a:off x="3609973" y="4188378"/>
                <a:ext cx="566336" cy="2123828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Группа 168"/>
            <p:cNvGrpSpPr/>
            <p:nvPr/>
          </p:nvGrpSpPr>
          <p:grpSpPr>
            <a:xfrm>
              <a:off x="3894929" y="2064544"/>
              <a:ext cx="566335" cy="4247662"/>
              <a:chOff x="3609974" y="2064544"/>
              <a:chExt cx="566335" cy="4247662"/>
            </a:xfrm>
          </p:grpSpPr>
          <p:cxnSp>
            <p:nvCxnSpPr>
              <p:cNvPr id="170" name="Прямая соединительная линия 169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Прямая соединительная линия 170"/>
              <p:cNvCxnSpPr/>
              <p:nvPr/>
            </p:nvCxnSpPr>
            <p:spPr>
              <a:xfrm flipV="1">
                <a:off x="3609974" y="4188375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4" name="TextBox 173"/>
          <p:cNvSpPr txBox="1"/>
          <p:nvPr/>
        </p:nvSpPr>
        <p:spPr>
          <a:xfrm>
            <a:off x="9343929" y="1485541"/>
            <a:ext cx="2340240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«Национальные информационные технологии»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5" name="Рисунок 1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6585" y="2062238"/>
            <a:ext cx="996795" cy="996795"/>
          </a:xfrm>
          <a:prstGeom prst="rect">
            <a:avLst/>
          </a:prstGeom>
        </p:spPr>
      </p:pic>
      <p:pic>
        <p:nvPicPr>
          <p:cNvPr id="176" name="Рисунок 1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999" y="2040343"/>
            <a:ext cx="723812" cy="1015994"/>
          </a:xfrm>
          <a:prstGeom prst="rect">
            <a:avLst/>
          </a:prstGeom>
        </p:spPr>
      </p:pic>
      <p:sp>
        <p:nvSpPr>
          <p:cNvPr id="177" name="TextBox 176"/>
          <p:cNvSpPr txBox="1"/>
          <p:nvPr/>
        </p:nvSpPr>
        <p:spPr>
          <a:xfrm>
            <a:off x="6657375" y="1485541"/>
            <a:ext cx="1861060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РГП «РЦЭЗ»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33222" y="4382534"/>
            <a:ext cx="11174684" cy="2289801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поликлиникам подготовить списки врачей с адресами обслуживания участков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РГП «РЦЭЗ» на местах провести закрепление территорий (районов) обслуживания за каждой поликлиникой согласно приказу Управления здравоохранения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РГП «РЦЭЗ» доработать РПН в части автоматизации процесса при поступлении заявок от </a:t>
            </a:r>
            <a:r>
              <a:rPr lang="en-US" dirty="0" err="1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Egov</a:t>
            </a:r>
            <a:endParaRPr lang="ru-RU" dirty="0" smtClean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РГП «РЦЭЗ» дополнить РПН текстовым полем с адресом обслуживания каждого участка и его номером, а также доработать сервис по передаче списков врачей на </a:t>
            </a:r>
            <a:r>
              <a:rPr lang="en-US" dirty="0" err="1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Egov</a:t>
            </a:r>
            <a:endParaRPr lang="ru-RU" dirty="0" smtClean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АО «НИТ» доработать услугу с учетом изменений бизнес-процесса в РПН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МЗ РК внести изменения в правила прикрепления и стандарт государственной услуги</a:t>
            </a:r>
            <a:endParaRPr lang="ru-RU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07907" y="6466221"/>
            <a:ext cx="481238" cy="38158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20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ru-RU" sz="20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533222" y="235808"/>
            <a:ext cx="10520260" cy="689363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40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РАЙОНА ОБСЛУЖИВАНИЯ</a:t>
            </a:r>
            <a:endParaRPr lang="ru-RU" sz="40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33222" y="930457"/>
            <a:ext cx="10520260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4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Целевой процесс:</a:t>
            </a:r>
            <a:r>
              <a:rPr lang="ru-RU" sz="2400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распределение населения по участкам обслуживания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22" y="1909486"/>
            <a:ext cx="2164268" cy="137781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504" y="1997715"/>
            <a:ext cx="1743607" cy="114614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11309" y="3158063"/>
            <a:ext cx="2008094" cy="627808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Принятие решения о распределении районов прикрепления населения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1309" y="1497617"/>
            <a:ext cx="2008094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здравоохранения региона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752" y="2052419"/>
            <a:ext cx="723812" cy="101599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029045" y="3158063"/>
            <a:ext cx="1637226" cy="627808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Закрепление</a:t>
            </a:r>
          </a:p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РПН районов за поликлиниками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17128" y="1497617"/>
            <a:ext cx="1861060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Филиал</a:t>
            </a:r>
          </a:p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РГП «РЦЭЗ» по региону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891912" y="3158063"/>
            <a:ext cx="2453268" cy="627808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Принятие приказа о распределении адресов обслуживания населения по участкам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74292" y="1497617"/>
            <a:ext cx="2088508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Медицинская организация, оказывающая ПМСП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58904" y="3158063"/>
            <a:ext cx="1861060" cy="627808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Распределение адресов обслуживания населения по участкам в РПН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45180" y="1497617"/>
            <a:ext cx="2088508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Методист медицинской организации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6" cstate="print">
            <a:lum bright="-20000"/>
          </a:blip>
          <a:stretch>
            <a:fillRect/>
          </a:stretch>
        </p:blipFill>
        <p:spPr>
          <a:xfrm>
            <a:off x="7982269" y="2146218"/>
            <a:ext cx="814329" cy="850482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sp>
        <p:nvSpPr>
          <p:cNvPr id="69" name="TextBox 68"/>
          <p:cNvSpPr txBox="1"/>
          <p:nvPr/>
        </p:nvSpPr>
        <p:spPr>
          <a:xfrm>
            <a:off x="9629479" y="3158063"/>
            <a:ext cx="1861060" cy="627808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Актуальная база данных по адресам обслуживания населения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515755" y="1497617"/>
            <a:ext cx="2088508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 прикрепленного населения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7113" y="2035457"/>
            <a:ext cx="1125792" cy="1125788"/>
          </a:xfrm>
          <a:prstGeom prst="rect">
            <a:avLst/>
          </a:prstGeom>
        </p:spPr>
      </p:pic>
      <p:sp>
        <p:nvSpPr>
          <p:cNvPr id="73" name="Скругленный прямоугольник 72"/>
          <p:cNvSpPr/>
          <p:nvPr/>
        </p:nvSpPr>
        <p:spPr>
          <a:xfrm>
            <a:off x="821164" y="1940758"/>
            <a:ext cx="1572598" cy="1232563"/>
          </a:xfrm>
          <a:prstGeom prst="roundRect">
            <a:avLst>
              <a:gd name="adj" fmla="val 697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061359" y="1940758"/>
            <a:ext cx="1572598" cy="1232563"/>
          </a:xfrm>
          <a:prstGeom prst="roundRect">
            <a:avLst>
              <a:gd name="adj" fmla="val 697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332127" y="1940758"/>
            <a:ext cx="1572598" cy="1232563"/>
          </a:xfrm>
          <a:prstGeom prst="roundRect">
            <a:avLst>
              <a:gd name="adj" fmla="val 697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602895" y="1940758"/>
            <a:ext cx="1572598" cy="1232563"/>
          </a:xfrm>
          <a:prstGeom prst="roundRect">
            <a:avLst>
              <a:gd name="adj" fmla="val 697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9773710" y="1940758"/>
            <a:ext cx="1572598" cy="1232563"/>
          </a:xfrm>
          <a:prstGeom prst="roundRect">
            <a:avLst>
              <a:gd name="adj" fmla="val 697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9" name="Группа 78"/>
          <p:cNvGrpSpPr/>
          <p:nvPr/>
        </p:nvGrpSpPr>
        <p:grpSpPr>
          <a:xfrm>
            <a:off x="2636966" y="2045459"/>
            <a:ext cx="248889" cy="1034062"/>
            <a:chOff x="3616323" y="2064544"/>
            <a:chExt cx="844941" cy="4247662"/>
          </a:xfrm>
        </p:grpSpPr>
        <p:grpSp>
          <p:nvGrpSpPr>
            <p:cNvPr id="90" name="Группа 89"/>
            <p:cNvGrpSpPr/>
            <p:nvPr/>
          </p:nvGrpSpPr>
          <p:grpSpPr>
            <a:xfrm>
              <a:off x="3616323" y="2064544"/>
              <a:ext cx="566336" cy="4247662"/>
              <a:chOff x="3609973" y="2064544"/>
              <a:chExt cx="566336" cy="4247662"/>
            </a:xfrm>
          </p:grpSpPr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 flipV="1">
                <a:off x="3609973" y="4188378"/>
                <a:ext cx="566336" cy="2123828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Группа 102"/>
            <p:cNvGrpSpPr/>
            <p:nvPr/>
          </p:nvGrpSpPr>
          <p:grpSpPr>
            <a:xfrm>
              <a:off x="3894929" y="2064544"/>
              <a:ext cx="566335" cy="4247662"/>
              <a:chOff x="3609974" y="2064544"/>
              <a:chExt cx="566335" cy="4247662"/>
            </a:xfrm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V="1">
                <a:off x="3609974" y="4188375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Группа 110"/>
          <p:cNvGrpSpPr/>
          <p:nvPr/>
        </p:nvGrpSpPr>
        <p:grpSpPr>
          <a:xfrm>
            <a:off x="4859835" y="2045459"/>
            <a:ext cx="248889" cy="1034062"/>
            <a:chOff x="3616323" y="2064544"/>
            <a:chExt cx="844941" cy="4247662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3616323" y="2064544"/>
              <a:ext cx="566336" cy="4247662"/>
              <a:chOff x="3609973" y="2064544"/>
              <a:chExt cx="566336" cy="4247662"/>
            </a:xfrm>
          </p:grpSpPr>
          <p:cxnSp>
            <p:nvCxnSpPr>
              <p:cNvPr id="123" name="Прямая соединительная линия 122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>
              <a:xfrm flipV="1">
                <a:off x="3609973" y="4188378"/>
                <a:ext cx="566336" cy="2123828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Группа 119"/>
            <p:cNvGrpSpPr/>
            <p:nvPr/>
          </p:nvGrpSpPr>
          <p:grpSpPr>
            <a:xfrm>
              <a:off x="3894929" y="2064544"/>
              <a:ext cx="566335" cy="4247662"/>
              <a:chOff x="3609974" y="2064544"/>
              <a:chExt cx="566335" cy="4247662"/>
            </a:xfrm>
          </p:grpSpPr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flipV="1">
                <a:off x="3609974" y="4188375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Группа 124"/>
          <p:cNvGrpSpPr/>
          <p:nvPr/>
        </p:nvGrpSpPr>
        <p:grpSpPr>
          <a:xfrm>
            <a:off x="7136954" y="2045459"/>
            <a:ext cx="248889" cy="1034062"/>
            <a:chOff x="3616323" y="2064544"/>
            <a:chExt cx="844941" cy="4247662"/>
          </a:xfrm>
        </p:grpSpPr>
        <p:grpSp>
          <p:nvGrpSpPr>
            <p:cNvPr id="126" name="Группа 125"/>
            <p:cNvGrpSpPr/>
            <p:nvPr/>
          </p:nvGrpSpPr>
          <p:grpSpPr>
            <a:xfrm>
              <a:off x="3616323" y="2064544"/>
              <a:ext cx="566336" cy="4247662"/>
              <a:chOff x="3609973" y="2064544"/>
              <a:chExt cx="566336" cy="4247662"/>
            </a:xfrm>
          </p:grpSpPr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 flipV="1">
                <a:off x="3609973" y="4188378"/>
                <a:ext cx="566336" cy="2123828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Группа 126"/>
            <p:cNvGrpSpPr/>
            <p:nvPr/>
          </p:nvGrpSpPr>
          <p:grpSpPr>
            <a:xfrm>
              <a:off x="3894929" y="2064544"/>
              <a:ext cx="566335" cy="4247662"/>
              <a:chOff x="3609974" y="2064544"/>
              <a:chExt cx="566335" cy="4247662"/>
            </a:xfrm>
          </p:grpSpPr>
          <p:cxnSp>
            <p:nvCxnSpPr>
              <p:cNvPr id="128" name="Прямая соединительная линия 127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 flipV="1">
                <a:off x="3609974" y="4188375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Группа 131"/>
          <p:cNvGrpSpPr/>
          <p:nvPr/>
        </p:nvGrpSpPr>
        <p:grpSpPr>
          <a:xfrm>
            <a:off x="9352567" y="2045459"/>
            <a:ext cx="248889" cy="1034062"/>
            <a:chOff x="3616323" y="2064544"/>
            <a:chExt cx="844941" cy="4247662"/>
          </a:xfrm>
        </p:grpSpPr>
        <p:grpSp>
          <p:nvGrpSpPr>
            <p:cNvPr id="133" name="Группа 132"/>
            <p:cNvGrpSpPr/>
            <p:nvPr/>
          </p:nvGrpSpPr>
          <p:grpSpPr>
            <a:xfrm>
              <a:off x="3616323" y="2064544"/>
              <a:ext cx="566336" cy="4247662"/>
              <a:chOff x="3609973" y="2064544"/>
              <a:chExt cx="566336" cy="4247662"/>
            </a:xfrm>
          </p:grpSpPr>
          <p:cxnSp>
            <p:nvCxnSpPr>
              <p:cNvPr id="137" name="Прямая соединительная линия 136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>
              <a:xfrm flipV="1">
                <a:off x="3609973" y="4188378"/>
                <a:ext cx="566336" cy="2123828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Группа 133"/>
            <p:cNvGrpSpPr/>
            <p:nvPr/>
          </p:nvGrpSpPr>
          <p:grpSpPr>
            <a:xfrm>
              <a:off x="3894929" y="2064544"/>
              <a:ext cx="566335" cy="4247662"/>
              <a:chOff x="3609974" y="2064544"/>
              <a:chExt cx="566335" cy="4247662"/>
            </a:xfrm>
          </p:grpSpPr>
          <p:cxnSp>
            <p:nvCxnSpPr>
              <p:cNvPr id="135" name="Прямая соединительная линия 134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/>
              <p:cNvCxnSpPr/>
              <p:nvPr/>
            </p:nvCxnSpPr>
            <p:spPr>
              <a:xfrm flipV="1">
                <a:off x="3609974" y="4188375"/>
                <a:ext cx="566335" cy="2123831"/>
              </a:xfrm>
              <a:prstGeom prst="line">
                <a:avLst/>
              </a:prstGeom>
              <a:ln w="5080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8" name="TextBox 97"/>
          <p:cNvSpPr txBox="1"/>
          <p:nvPr/>
        </p:nvSpPr>
        <p:spPr>
          <a:xfrm>
            <a:off x="533222" y="3935407"/>
            <a:ext cx="10332002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(в дополнение к переходному процессу):</a:t>
            </a:r>
            <a:endParaRPr lang="ru-RU" sz="24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33222" y="4382534"/>
            <a:ext cx="11174684" cy="2289801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РГП «РЦЭЗ» ускорить переход с собственной системы адресации на систему адресации ИС «Адресный регистр» (в том числе путем конвертации текстового адреса РПН в код РКА)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поликлиникам определить ответственных лиц за внесение сведений об адресах участков обслуживания в РПН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поликлиникам обеспечить ввод информации в РПН по </a:t>
            </a:r>
            <a:r>
              <a:rPr lang="ru-RU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участкам в соответствии с адресами обслуживания</a:t>
            </a:r>
            <a:endParaRPr lang="ru-RU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РГП «РЦЭЗ» доработать РПН в части сверки адресов регистрации (постоянные, временные), поступивших с заявками из </a:t>
            </a:r>
            <a:r>
              <a:rPr lang="en-US" dirty="0" err="1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Egov</a:t>
            </a:r>
            <a:r>
              <a:rPr lang="en-US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адресами участков обслуживания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МЗ РК внести изменения в правила прикрепления в части прикрепления только при наличии регистрации по адресу (постоянная, временная)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707907" y="6466221"/>
            <a:ext cx="481238" cy="38158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20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ru-RU" sz="20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4" b="183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" y="0"/>
            <a:ext cx="12192001" cy="6865102"/>
          </a:xfrm>
          <a:prstGeom prst="rect">
            <a:avLst/>
          </a:prstGeom>
          <a:solidFill>
            <a:srgbClr val="01879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40576" y="6063212"/>
            <a:ext cx="1115844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k-KZ" sz="1400" smtClean="0">
                <a:solidFill>
                  <a:schemeClr val="bg1"/>
                </a:solidFill>
                <a:latin typeface="Arial Nova Cond Light" panose="020B0306020202020204" pitchFamily="34" charset="0"/>
              </a:rPr>
              <a:t>Астана </a:t>
            </a:r>
            <a:r>
              <a:rPr lang="kk-KZ" sz="1400" dirty="0" smtClean="0">
                <a:solidFill>
                  <a:schemeClr val="bg1"/>
                </a:solidFill>
                <a:latin typeface="Arial Nova Cond Light" panose="020B0306020202020204" pitchFamily="34" charset="0"/>
              </a:rPr>
              <a:t>2022 год</a:t>
            </a:r>
            <a:endParaRPr lang="ru-RU" sz="1400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8261" y="589859"/>
            <a:ext cx="3997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latin typeface="Arial Nova Cond Light" panose="020B0306020202020204" pitchFamily="34" charset="0"/>
              </a:rPr>
              <a:t>Министерство здравоохранения Республики Казахстан</a:t>
            </a:r>
            <a:endParaRPr lang="ru-RU" sz="2000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2" y="553160"/>
            <a:ext cx="694710" cy="719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576" y="3424237"/>
            <a:ext cx="1156549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 smtClean="0">
                <a:solidFill>
                  <a:schemeClr val="bg1"/>
                </a:solidFill>
                <a:latin typeface="Arial Nova Cond" panose="020B0506020202020204" pitchFamily="34" charset="0"/>
              </a:rPr>
              <a:t>СПАСИБО ЗА ВНИМАНИЕ!</a:t>
            </a:r>
            <a:endParaRPr lang="ru-RU" sz="4000" dirty="0">
              <a:solidFill>
                <a:srgbClr val="C6B198"/>
              </a:solidFill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46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533222" y="235808"/>
            <a:ext cx="10520260" cy="689363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40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ПРИКРЕПЛЕНИЕ К ПОЛИКЛИНИКЕ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3222" y="930457"/>
            <a:ext cx="10520260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Ситуация:</a:t>
            </a:r>
            <a:r>
              <a:rPr lang="ru-RU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свободное прикрепление и прикрепление при переезде</a:t>
            </a:r>
            <a:endParaRPr lang="ru-RU" sz="24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3222" y="5519999"/>
            <a:ext cx="11353978" cy="1181805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Минусы: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ручная обработка заявок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длительная обработка заявок (возможны просрочки)</a:t>
            </a:r>
            <a:endParaRPr lang="ru-RU" sz="24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222" y="1374971"/>
            <a:ext cx="3762052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есть</a:t>
            </a:r>
            <a:endParaRPr lang="ru-RU" sz="24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156" y="3246856"/>
            <a:ext cx="1063480" cy="11652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18758" y="2993281"/>
            <a:ext cx="1320276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Гражданин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2939" y="3478224"/>
            <a:ext cx="702485" cy="7024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877400" y="4091326"/>
            <a:ext cx="1511004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 заявки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82288" y="3282136"/>
            <a:ext cx="830185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РПН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79182" y="3489365"/>
            <a:ext cx="691344" cy="69134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323394" y="4368581"/>
            <a:ext cx="1511004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Подача заявки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6773" y="3606524"/>
            <a:ext cx="1095147" cy="45790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Электронная заявка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6" name="Прямая со стрелкой 55"/>
          <p:cNvCxnSpPr>
            <a:stCxn id="42" idx="3"/>
          </p:cNvCxnSpPr>
          <p:nvPr/>
        </p:nvCxnSpPr>
        <p:spPr>
          <a:xfrm>
            <a:off x="4965424" y="3829467"/>
            <a:ext cx="122022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253" y="3261277"/>
            <a:ext cx="1089034" cy="1085939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769370" y="2993281"/>
            <a:ext cx="1716134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Врач или медсестра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71935" y="4368581"/>
            <a:ext cx="1511004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Рассмотрение заявки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5" name="Прямая со стрелкой 64"/>
          <p:cNvCxnSpPr>
            <a:stCxn id="66" idx="1"/>
            <a:endCxn id="68" idx="1"/>
          </p:cNvCxnSpPr>
          <p:nvPr/>
        </p:nvCxnSpPr>
        <p:spPr>
          <a:xfrm>
            <a:off x="7033280" y="3828095"/>
            <a:ext cx="1299909" cy="13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033280" y="3606524"/>
            <a:ext cx="1284292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Подтвержденная заявка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3189" y="3478224"/>
            <a:ext cx="702485" cy="702485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698250" y="4091326"/>
            <a:ext cx="2009804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Обновление информации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252538" y="3282136"/>
            <a:ext cx="830185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РПН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3" name="Прямая со стрелкой 72"/>
          <p:cNvCxnSpPr>
            <a:stCxn id="68" idx="3"/>
            <a:endCxn id="76" idx="1"/>
          </p:cNvCxnSpPr>
          <p:nvPr/>
        </p:nvCxnSpPr>
        <p:spPr>
          <a:xfrm>
            <a:off x="9035674" y="3829467"/>
            <a:ext cx="12980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9017588" y="3606524"/>
            <a:ext cx="1284292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Уведомление с результатом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33698" y="3246856"/>
            <a:ext cx="1063480" cy="1165222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0205300" y="2993281"/>
            <a:ext cx="1320276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Гражданин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11072352" y="3950701"/>
            <a:ext cx="425072" cy="42507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10109936" y="4368581"/>
            <a:ext cx="1511004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результата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2" name="Соединительная линия уступом 31"/>
          <p:cNvCxnSpPr>
            <a:stCxn id="38" idx="0"/>
            <a:endCxn id="63" idx="0"/>
          </p:cNvCxnSpPr>
          <p:nvPr/>
        </p:nvCxnSpPr>
        <p:spPr>
          <a:xfrm rot="5400000" flipH="1" flipV="1">
            <a:off x="3853166" y="219011"/>
            <a:ext cx="12700" cy="5548541"/>
          </a:xfrm>
          <a:prstGeom prst="bentConnector3">
            <a:avLst>
              <a:gd name="adj1" fmla="val 3847055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2024991" y="2281006"/>
            <a:ext cx="3432084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непосредственном обращении в поликлинику (для некоторых категорий </a:t>
            </a:r>
            <a:r>
              <a:rPr lang="ru-RU" sz="1200" dirty="0" err="1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услугополучателей</a:t>
            </a:r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3" name="Прямая со стрелкой 102"/>
          <p:cNvCxnSpPr>
            <a:stCxn id="37" idx="3"/>
          </p:cNvCxnSpPr>
          <p:nvPr/>
        </p:nvCxnSpPr>
        <p:spPr>
          <a:xfrm>
            <a:off x="1610636" y="3829467"/>
            <a:ext cx="83672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endCxn id="42" idx="1"/>
          </p:cNvCxnSpPr>
          <p:nvPr/>
        </p:nvCxnSpPr>
        <p:spPr>
          <a:xfrm>
            <a:off x="3240834" y="3829467"/>
            <a:ext cx="102210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221265" y="3606524"/>
            <a:ext cx="1095147" cy="45790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Электронная заявка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407298" y="3227235"/>
            <a:ext cx="830185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en-US" sz="1200" b="1" dirty="0" err="1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Egov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066888" y="4180709"/>
            <a:ext cx="1511004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Подача заявки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454838" y="3606524"/>
            <a:ext cx="1095147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Обращение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53"/>
          <p:cNvSpPr txBox="1"/>
          <p:nvPr/>
        </p:nvSpPr>
        <p:spPr>
          <a:xfrm>
            <a:off x="8597154" y="354119"/>
            <a:ext cx="3198022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Статистика: 2 428 881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860305" y="6466221"/>
            <a:ext cx="328839" cy="38158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20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0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2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533222" y="235808"/>
            <a:ext cx="10520260" cy="689363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40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ПРИКРЕПЛЕНИЕ К ПОЛИКЛИНИКЕ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3222" y="930457"/>
            <a:ext cx="10520260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en-US" sz="24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BPMN</a:t>
            </a:r>
            <a:r>
              <a:rPr lang="ru-RU" sz="24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en-US" sz="24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Is</a:t>
            </a:r>
            <a:r>
              <a:rPr lang="ru-RU" sz="24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»:</a:t>
            </a:r>
            <a:r>
              <a:rPr lang="ru-RU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прикрепление в поликлинике</a:t>
            </a:r>
            <a:endParaRPr lang="ru-RU" sz="24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7" y="1758712"/>
            <a:ext cx="11062447" cy="4462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60305" y="6466221"/>
            <a:ext cx="328839" cy="38158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20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ru-RU" sz="20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533222" y="235808"/>
            <a:ext cx="10520260" cy="689363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40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ПРИКРЕПЛЕНИЕ К ПОЛИКЛИНИКЕ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3222" y="930457"/>
            <a:ext cx="10520260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en-US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BPMN</a:t>
            </a:r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en-US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Is</a:t>
            </a:r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»:</a:t>
            </a:r>
            <a:r>
              <a:rPr lang="ru-RU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прикрепление через </a:t>
            </a:r>
            <a:r>
              <a:rPr lang="en-US" sz="2400" dirty="0" err="1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Egov</a:t>
            </a:r>
            <a:r>
              <a:rPr lang="en-US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Egov</a:t>
            </a:r>
            <a:r>
              <a:rPr lang="en-US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mobile</a:t>
            </a:r>
            <a:endParaRPr lang="ru-RU" sz="24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2" y="1633575"/>
            <a:ext cx="11358283" cy="4744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60305" y="6466221"/>
            <a:ext cx="328839" cy="38158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20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ru-RU" sz="20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533222" y="235808"/>
            <a:ext cx="10520260" cy="689363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40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ПРИКРЕПЛЕНИЕ К ПОЛИКЛИНИКЕ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868851" y="2702348"/>
            <a:ext cx="1366319" cy="2067255"/>
            <a:chOff x="1413782" y="1681856"/>
            <a:chExt cx="1043418" cy="1578702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1413782" y="1681856"/>
              <a:ext cx="1043418" cy="1578702"/>
              <a:chOff x="-2355452" y="1521008"/>
              <a:chExt cx="3009902" cy="4554014"/>
            </a:xfrm>
          </p:grpSpPr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-1826163" y="1613649"/>
                <a:ext cx="2017658" cy="4211077"/>
              </a:xfrm>
              <a:prstGeom prst="roundRect">
                <a:avLst>
                  <a:gd name="adj" fmla="val 12851"/>
                </a:avLst>
              </a:prstGeom>
              <a:gradFill>
                <a:gsLst>
                  <a:gs pos="35000">
                    <a:schemeClr val="bg1"/>
                  </a:gs>
                  <a:gs pos="79000">
                    <a:schemeClr val="bg1"/>
                  </a:gs>
                  <a:gs pos="100000">
                    <a:srgbClr val="C0D7E2"/>
                  </a:gs>
                </a:gsLst>
                <a:lin ang="42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55452" y="1521008"/>
                <a:ext cx="3009902" cy="4554014"/>
              </a:xfrm>
              <a:prstGeom prst="rect">
                <a:avLst/>
              </a:prstGeom>
            </p:spPr>
          </p:pic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4325" y="2191217"/>
              <a:ext cx="505326" cy="505326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0338" y="2257285"/>
            <a:ext cx="702485" cy="70248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666077" y="2886976"/>
            <a:ext cx="1511004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Сведения о персоне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06487" y="2060380"/>
            <a:ext cx="830185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ГБД ФЛ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0338" y="4311109"/>
            <a:ext cx="702485" cy="702485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1590527" y="4946671"/>
            <a:ext cx="1662104" cy="47168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врачах (нагрузка, участок)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06487" y="4114204"/>
            <a:ext cx="830185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РПН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2744065" y="2615410"/>
            <a:ext cx="1101181" cy="94263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flipV="1">
            <a:off x="2744065" y="3822232"/>
            <a:ext cx="1101181" cy="82837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8212" y="3384733"/>
            <a:ext cx="702485" cy="702485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5933951" y="4014424"/>
            <a:ext cx="1511004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Автоматическая обработка заявки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274361" y="3187828"/>
            <a:ext cx="830185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РПН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2" name="Прямая со стрелкой 101"/>
          <p:cNvCxnSpPr/>
          <p:nvPr/>
        </p:nvCxnSpPr>
        <p:spPr>
          <a:xfrm flipV="1">
            <a:off x="5209927" y="3735975"/>
            <a:ext cx="1211299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stCxn id="99" idx="3"/>
          </p:cNvCxnSpPr>
          <p:nvPr/>
        </p:nvCxnSpPr>
        <p:spPr>
          <a:xfrm>
            <a:off x="7040697" y="3735976"/>
            <a:ext cx="132043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Группа 115"/>
          <p:cNvGrpSpPr/>
          <p:nvPr/>
        </p:nvGrpSpPr>
        <p:grpSpPr>
          <a:xfrm>
            <a:off x="8287317" y="2702348"/>
            <a:ext cx="1366319" cy="2067255"/>
            <a:chOff x="1413782" y="1681856"/>
            <a:chExt cx="1043418" cy="1578702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1413782" y="1681856"/>
              <a:ext cx="1043418" cy="1578702"/>
              <a:chOff x="-2355452" y="1521008"/>
              <a:chExt cx="3009902" cy="4554014"/>
            </a:xfrm>
          </p:grpSpPr>
          <p:sp>
            <p:nvSpPr>
              <p:cNvPr id="119" name="Скругленный прямоугольник 118"/>
              <p:cNvSpPr/>
              <p:nvPr/>
            </p:nvSpPr>
            <p:spPr>
              <a:xfrm>
                <a:off x="-1826163" y="1613649"/>
                <a:ext cx="2017658" cy="4211077"/>
              </a:xfrm>
              <a:prstGeom prst="roundRect">
                <a:avLst>
                  <a:gd name="adj" fmla="val 12851"/>
                </a:avLst>
              </a:prstGeom>
              <a:gradFill>
                <a:gsLst>
                  <a:gs pos="35000">
                    <a:schemeClr val="bg1"/>
                  </a:gs>
                  <a:gs pos="79000">
                    <a:schemeClr val="bg1"/>
                  </a:gs>
                  <a:gs pos="100000">
                    <a:srgbClr val="C0D7E2"/>
                  </a:gs>
                </a:gsLst>
                <a:lin ang="42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0" name="Рисунок 11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55452" y="1521008"/>
                <a:ext cx="3009902" cy="4554014"/>
              </a:xfrm>
              <a:prstGeom prst="rect">
                <a:avLst/>
              </a:prstGeom>
            </p:spPr>
          </p:pic>
        </p:grp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4325" y="2191217"/>
              <a:ext cx="505326" cy="505326"/>
            </a:xfrm>
            <a:prstGeom prst="rect">
              <a:avLst/>
            </a:prstGeom>
          </p:spPr>
        </p:pic>
      </p:grpSp>
      <p:sp>
        <p:nvSpPr>
          <p:cNvPr id="122" name="TextBox 121"/>
          <p:cNvSpPr txBox="1"/>
          <p:nvPr/>
        </p:nvSpPr>
        <p:spPr>
          <a:xfrm>
            <a:off x="5134683" y="3741345"/>
            <a:ext cx="1248764" cy="45790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Электронная заявка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150117" y="3753375"/>
            <a:ext cx="1308227" cy="45790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Уведомление о прикреплении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8" name="Рисунок 13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67011" y="3046060"/>
            <a:ext cx="1063480" cy="1165222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10635872" y="4154994"/>
            <a:ext cx="1320276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Гражданин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495746" y="3753375"/>
            <a:ext cx="1308227" cy="45790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Уведомление о прикреплении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9593273" y="3735976"/>
            <a:ext cx="12331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33222" y="930457"/>
            <a:ext cx="10520260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Ситуация:</a:t>
            </a:r>
            <a:r>
              <a:rPr lang="ru-RU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свободное прикрепление</a:t>
            </a:r>
            <a:endParaRPr lang="ru-RU" sz="24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3222" y="5519999"/>
            <a:ext cx="11353978" cy="1181805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исключение человеческого фактора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сокращение срока оказания до 5 минут</a:t>
            </a:r>
            <a:endParaRPr lang="ru-RU" sz="24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222" y="1376780"/>
            <a:ext cx="3762052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Предлагаемая схема</a:t>
            </a:r>
            <a:endParaRPr lang="ru-RU" sz="24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9580" y="3046060"/>
            <a:ext cx="1063480" cy="11652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08441" y="4154994"/>
            <a:ext cx="1320276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Гражданин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590527" y="3700116"/>
            <a:ext cx="225471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521288" y="3450553"/>
            <a:ext cx="1248764" cy="45790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Электронная заявка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56729" y="1422252"/>
            <a:ext cx="6535271" cy="1212583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РЦЭЗ доработать РПН в части реализации функционала по автоматическому прикреплению к участковому врачу, выбранному гражданином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МЗ РК внести изменения в приказ Министра по автоматическому прикреплению без участия специалиста</a:t>
            </a:r>
            <a:endParaRPr lang="ru-RU" sz="1400" dirty="0">
              <a:solidFill>
                <a:srgbClr val="FF0000"/>
              </a:solidFill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33951" y="4437942"/>
            <a:ext cx="1511004" cy="997140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i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нагрузки на врача и предоставление списка доступных врачей</a:t>
            </a:r>
            <a:endParaRPr lang="ru-RU" sz="1200" i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860305" y="6466221"/>
            <a:ext cx="328839" cy="38158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20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20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533222" y="235808"/>
            <a:ext cx="10520260" cy="689363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40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ПРИКРЕПЛЕНИЕ К ПОЛИКЛИНИКЕ</a:t>
            </a:r>
            <a:endParaRPr lang="ru-RU" sz="40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1" name="Группа 230"/>
          <p:cNvGrpSpPr/>
          <p:nvPr/>
        </p:nvGrpSpPr>
        <p:grpSpPr>
          <a:xfrm>
            <a:off x="4746812" y="1750929"/>
            <a:ext cx="2736275" cy="4140013"/>
            <a:chOff x="-2355452" y="1521008"/>
            <a:chExt cx="3009902" cy="4554014"/>
          </a:xfrm>
        </p:grpSpPr>
        <p:sp>
          <p:nvSpPr>
            <p:cNvPr id="232" name="Скругленный прямоугольник 231"/>
            <p:cNvSpPr/>
            <p:nvPr/>
          </p:nvSpPr>
          <p:spPr>
            <a:xfrm>
              <a:off x="-1826163" y="1613649"/>
              <a:ext cx="2017658" cy="4211077"/>
            </a:xfrm>
            <a:prstGeom prst="roundRect">
              <a:avLst>
                <a:gd name="adj" fmla="val 12851"/>
              </a:avLst>
            </a:prstGeom>
            <a:gradFill>
              <a:gsLst>
                <a:gs pos="35000">
                  <a:schemeClr val="bg1"/>
                </a:gs>
                <a:gs pos="79000">
                  <a:schemeClr val="bg1"/>
                </a:gs>
                <a:gs pos="100000">
                  <a:srgbClr val="C0D7E2"/>
                </a:gs>
              </a:gsLst>
              <a:lin ang="4200000" scaled="0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5" name="Рисунок 234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5452" y="1521008"/>
              <a:ext cx="3009902" cy="4554014"/>
            </a:xfrm>
            <a:prstGeom prst="rect">
              <a:avLst/>
            </a:prstGeom>
          </p:spPr>
        </p:pic>
      </p:grpSp>
      <p:sp>
        <p:nvSpPr>
          <p:cNvPr id="222" name="TextBox 221"/>
          <p:cNvSpPr txBox="1"/>
          <p:nvPr/>
        </p:nvSpPr>
        <p:spPr>
          <a:xfrm>
            <a:off x="5152674" y="5778613"/>
            <a:ext cx="1957533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just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поликлиники и врача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5298308" y="2137904"/>
            <a:ext cx="1646648" cy="227698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95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ПОЛИКЛИНИКИ:</a:t>
            </a:r>
            <a:endParaRPr lang="ru-RU" sz="95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2" name="Скругленный прямоугольник 271"/>
          <p:cNvSpPr/>
          <p:nvPr/>
        </p:nvSpPr>
        <p:spPr>
          <a:xfrm>
            <a:off x="5449274" y="5089228"/>
            <a:ext cx="1353558" cy="3848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ЗАКАЗАТЬ УСЛУГУ</a:t>
            </a:r>
            <a:endParaRPr lang="ru-RU" sz="1100" b="1" dirty="0">
              <a:solidFill>
                <a:schemeClr val="bg1"/>
              </a:solidFill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8219135" y="1750407"/>
            <a:ext cx="2736275" cy="4645041"/>
            <a:chOff x="9335804" y="1521008"/>
            <a:chExt cx="3009902" cy="5109546"/>
          </a:xfrm>
        </p:grpSpPr>
        <p:grpSp>
          <p:nvGrpSpPr>
            <p:cNvPr id="236" name="Группа 235"/>
            <p:cNvGrpSpPr/>
            <p:nvPr/>
          </p:nvGrpSpPr>
          <p:grpSpPr>
            <a:xfrm>
              <a:off x="9335804" y="1521008"/>
              <a:ext cx="3009902" cy="4554014"/>
              <a:chOff x="-2355452" y="1521008"/>
              <a:chExt cx="3009902" cy="4554014"/>
            </a:xfrm>
          </p:grpSpPr>
          <p:sp>
            <p:nvSpPr>
              <p:cNvPr id="237" name="Скругленный прямоугольник 236"/>
              <p:cNvSpPr/>
              <p:nvPr/>
            </p:nvSpPr>
            <p:spPr>
              <a:xfrm>
                <a:off x="-1826163" y="1613649"/>
                <a:ext cx="2017658" cy="4211077"/>
              </a:xfrm>
              <a:prstGeom prst="roundRect">
                <a:avLst>
                  <a:gd name="adj" fmla="val 12851"/>
                </a:avLst>
              </a:prstGeom>
              <a:gradFill>
                <a:gsLst>
                  <a:gs pos="35000">
                    <a:schemeClr val="bg1"/>
                  </a:gs>
                  <a:gs pos="79000">
                    <a:schemeClr val="bg1"/>
                  </a:gs>
                  <a:gs pos="100000">
                    <a:srgbClr val="C0D7E2"/>
                  </a:gs>
                </a:gsLst>
                <a:lin ang="42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54" name="Рисунок 25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55452" y="1521008"/>
                <a:ext cx="3009902" cy="4554014"/>
              </a:xfrm>
              <a:prstGeom prst="rect">
                <a:avLst/>
              </a:prstGeom>
            </p:spPr>
          </p:pic>
        </p:grpSp>
        <p:sp>
          <p:nvSpPr>
            <p:cNvPr id="309" name="Прямоугольник 308"/>
            <p:cNvSpPr/>
            <p:nvPr/>
          </p:nvSpPr>
          <p:spPr>
            <a:xfrm>
              <a:off x="10771132" y="2270217"/>
              <a:ext cx="937783" cy="302715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9984004" y="2210384"/>
              <a:ext cx="714856" cy="419745"/>
            </a:xfrm>
            <a:prstGeom prst="rect">
              <a:avLst/>
            </a:prstGeom>
            <a:noFill/>
          </p:spPr>
          <p:txBody>
            <a:bodyPr wrap="square" lIns="73094" tIns="36548" rIns="73094" bIns="36548" rtlCol="0">
              <a:spAutoFit/>
            </a:bodyPr>
            <a:lstStyle/>
            <a:p>
              <a:r>
                <a:rPr lang="ru-RU" sz="1000" dirty="0" smtClean="0">
                  <a:latin typeface="Arial Nova Cond" panose="020B0506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Пароль ЭЦП:</a:t>
              </a:r>
              <a:endParaRPr lang="ru-RU" sz="1000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056" t="6353" r="6444" b="23994"/>
            <a:stretch/>
          </p:blipFill>
          <p:spPr>
            <a:xfrm>
              <a:off x="10163274" y="4505463"/>
              <a:ext cx="1354964" cy="612005"/>
            </a:xfrm>
            <a:prstGeom prst="rect">
              <a:avLst/>
            </a:prstGeom>
          </p:spPr>
        </p:pic>
        <p:cxnSp>
          <p:nvCxnSpPr>
            <p:cNvPr id="313" name="Прямая соединительная линия 312"/>
            <p:cNvCxnSpPr/>
            <p:nvPr/>
          </p:nvCxnSpPr>
          <p:spPr>
            <a:xfrm>
              <a:off x="10094854" y="4229048"/>
              <a:ext cx="1546417" cy="0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Прямая соединительная линия 313"/>
            <p:cNvCxnSpPr/>
            <p:nvPr/>
          </p:nvCxnSpPr>
          <p:spPr>
            <a:xfrm>
              <a:off x="10094854" y="2728664"/>
              <a:ext cx="1546417" cy="0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Скругленный прямоугольник 314"/>
            <p:cNvSpPr/>
            <p:nvPr/>
          </p:nvSpPr>
          <p:spPr>
            <a:xfrm>
              <a:off x="10287478" y="5284410"/>
              <a:ext cx="1112676" cy="31805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  <a:latin typeface="Arial Nova Cond" panose="020B0506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ПОДПИСАТЬ</a:t>
              </a:r>
              <a:endParaRPr lang="ru-RU" sz="1100" b="1" dirty="0">
                <a:solidFill>
                  <a:schemeClr val="bg1"/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9905173" y="1992825"/>
              <a:ext cx="1871165" cy="243087"/>
            </a:xfrm>
            <a:prstGeom prst="rect">
              <a:avLst/>
            </a:prstGeom>
            <a:noFill/>
          </p:spPr>
          <p:txBody>
            <a:bodyPr wrap="square" lIns="73094" tIns="36548" rIns="73094" bIns="36548" rtlCol="0">
              <a:spAutoFit/>
            </a:bodyPr>
            <a:lstStyle/>
            <a:p>
              <a:pPr algn="ctr"/>
              <a:r>
                <a:rPr lang="ru-RU" sz="950" b="1" dirty="0" smtClean="0">
                  <a:latin typeface="Arial Nova Cond" panose="020B0506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ИСПОЛЬЗОВАТЬ ЭЦП</a:t>
              </a:r>
              <a:endParaRPr lang="ru-RU" sz="95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9905173" y="2822822"/>
              <a:ext cx="1871165" cy="250468"/>
            </a:xfrm>
            <a:prstGeom prst="rect">
              <a:avLst/>
            </a:prstGeom>
            <a:noFill/>
          </p:spPr>
          <p:txBody>
            <a:bodyPr wrap="square" lIns="73094" tIns="36548" rIns="73094" bIns="36548" rtlCol="0">
              <a:spAutoFit/>
            </a:bodyPr>
            <a:lstStyle/>
            <a:p>
              <a:pPr algn="ctr"/>
              <a:r>
                <a:rPr lang="ru-RU" sz="950" b="1" dirty="0" smtClean="0">
                  <a:latin typeface="Arial Nova Cond" panose="020B0506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ИСПОЛЬЗОВАТЬ ПИН-КОД</a:t>
              </a:r>
              <a:endParaRPr lang="ru-RU" sz="95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8217" t="12643" r="6124" b="28000"/>
            <a:stretch/>
          </p:blipFill>
          <p:spPr>
            <a:xfrm>
              <a:off x="9921821" y="3109290"/>
              <a:ext cx="1867518" cy="1019106"/>
            </a:xfrm>
            <a:prstGeom prst="rect">
              <a:avLst/>
            </a:prstGeom>
          </p:spPr>
        </p:pic>
        <p:sp>
          <p:nvSpPr>
            <p:cNvPr id="318" name="TextBox 317"/>
            <p:cNvSpPr txBox="1"/>
            <p:nvPr/>
          </p:nvSpPr>
          <p:spPr>
            <a:xfrm>
              <a:off x="9905173" y="4279535"/>
              <a:ext cx="1871165" cy="242004"/>
            </a:xfrm>
            <a:prstGeom prst="rect">
              <a:avLst/>
            </a:prstGeom>
            <a:noFill/>
          </p:spPr>
          <p:txBody>
            <a:bodyPr wrap="square" lIns="73094" tIns="36548" rIns="73094" bIns="36548" rtlCol="0">
              <a:spAutoFit/>
            </a:bodyPr>
            <a:lstStyle/>
            <a:p>
              <a:pPr algn="ctr"/>
              <a:r>
                <a:rPr lang="ru-RU" sz="950" b="1" dirty="0" smtClean="0">
                  <a:latin typeface="Arial Nova Cond" panose="020B0506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ИСПОЛЬЗОВАТЬ БИОМЕТРИЮ</a:t>
              </a:r>
              <a:endParaRPr lang="ru-RU" sz="95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9764112" y="5939965"/>
              <a:ext cx="2153286" cy="690589"/>
            </a:xfrm>
            <a:prstGeom prst="rect">
              <a:avLst/>
            </a:prstGeom>
            <a:noFill/>
          </p:spPr>
          <p:txBody>
            <a:bodyPr wrap="square" lIns="73094" tIns="36548" rIns="73094" bIns="36548" rtlCol="0">
              <a:spAutoFit/>
            </a:bodyPr>
            <a:lstStyle/>
            <a:p>
              <a:pPr algn="just"/>
              <a:r>
                <a:rPr lang="ru-RU" sz="1200" dirty="0" smtClean="0">
                  <a:latin typeface="Arial Nova Cond" panose="020B0506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Выбор способа и подписание заявления на прикрепление</a:t>
              </a:r>
              <a:endParaRPr lang="ru-RU" sz="1200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28" name="Скругленный прямоугольник 327"/>
          <p:cNvSpPr/>
          <p:nvPr/>
        </p:nvSpPr>
        <p:spPr>
          <a:xfrm>
            <a:off x="2133290" y="5163288"/>
            <a:ext cx="1011524" cy="2891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ВЫБРАТЬ</a:t>
            </a:r>
            <a:endParaRPr lang="ru-RU" sz="1200" b="1" dirty="0">
              <a:solidFill>
                <a:schemeClr val="bg1"/>
              </a:solidFill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3" name="TextBox 332"/>
          <p:cNvSpPr txBox="1"/>
          <p:nvPr/>
        </p:nvSpPr>
        <p:spPr>
          <a:xfrm>
            <a:off x="1657503" y="5759248"/>
            <a:ext cx="1957533" cy="40285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just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Вход в приложение и выбор услуги 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8" name="Рисунок 18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43"/>
          <a:stretch/>
        </p:blipFill>
        <p:spPr>
          <a:xfrm>
            <a:off x="1766371" y="2147788"/>
            <a:ext cx="1750957" cy="2830961"/>
          </a:xfrm>
          <a:prstGeom prst="rect">
            <a:avLst/>
          </a:prstGeom>
        </p:spPr>
      </p:pic>
      <p:sp>
        <p:nvSpPr>
          <p:cNvPr id="264" name="TextBox 263"/>
          <p:cNvSpPr txBox="1"/>
          <p:nvPr/>
        </p:nvSpPr>
        <p:spPr>
          <a:xfrm>
            <a:off x="533222" y="930457"/>
            <a:ext cx="10520260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Ситуация:</a:t>
            </a:r>
            <a:r>
              <a:rPr lang="ru-RU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свободное прикрепление</a:t>
            </a:r>
            <a:endParaRPr lang="ru-RU" sz="24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3" name="Рисунок 26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89" y="1742013"/>
            <a:ext cx="2736275" cy="4140013"/>
          </a:xfrm>
          <a:prstGeom prst="rect">
            <a:avLst/>
          </a:prstGeom>
        </p:spPr>
      </p:pic>
      <p:grpSp>
        <p:nvGrpSpPr>
          <p:cNvPr id="265" name="Группа 264"/>
          <p:cNvGrpSpPr/>
          <p:nvPr/>
        </p:nvGrpSpPr>
        <p:grpSpPr>
          <a:xfrm>
            <a:off x="4250192" y="2951327"/>
            <a:ext cx="248889" cy="1251215"/>
            <a:chOff x="3616323" y="2064544"/>
            <a:chExt cx="844941" cy="4247662"/>
          </a:xfrm>
        </p:grpSpPr>
        <p:grpSp>
          <p:nvGrpSpPr>
            <p:cNvPr id="266" name="Группа 265"/>
            <p:cNvGrpSpPr/>
            <p:nvPr/>
          </p:nvGrpSpPr>
          <p:grpSpPr>
            <a:xfrm>
              <a:off x="3616323" y="2064544"/>
              <a:ext cx="566336" cy="4247662"/>
              <a:chOff x="3609973" y="2064544"/>
              <a:chExt cx="566336" cy="4247662"/>
            </a:xfrm>
          </p:grpSpPr>
          <p:cxnSp>
            <p:nvCxnSpPr>
              <p:cNvPr id="306" name="Прямая соединительная линия 305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Прямая соединительная линия 306"/>
              <p:cNvCxnSpPr/>
              <p:nvPr/>
            </p:nvCxnSpPr>
            <p:spPr>
              <a:xfrm flipV="1">
                <a:off x="3609973" y="4188378"/>
                <a:ext cx="566336" cy="2123828"/>
              </a:xfrm>
              <a:prstGeom prst="line">
                <a:avLst/>
              </a:prstGeom>
              <a:ln w="50800" cap="rnd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Группа 266"/>
            <p:cNvGrpSpPr/>
            <p:nvPr/>
          </p:nvGrpSpPr>
          <p:grpSpPr>
            <a:xfrm>
              <a:off x="3894929" y="2064544"/>
              <a:ext cx="566335" cy="4247662"/>
              <a:chOff x="3609974" y="2064544"/>
              <a:chExt cx="566335" cy="4247662"/>
            </a:xfrm>
          </p:grpSpPr>
          <p:cxnSp>
            <p:nvCxnSpPr>
              <p:cNvPr id="300" name="Прямая соединительная линия 299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Прямая соединительная линия 304"/>
              <p:cNvCxnSpPr/>
              <p:nvPr/>
            </p:nvCxnSpPr>
            <p:spPr>
              <a:xfrm flipV="1">
                <a:off x="3609974" y="4188375"/>
                <a:ext cx="566335" cy="2123831"/>
              </a:xfrm>
              <a:prstGeom prst="line">
                <a:avLst/>
              </a:prstGeom>
              <a:ln w="50800" cap="rnd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9" name="Группа 368"/>
          <p:cNvGrpSpPr/>
          <p:nvPr/>
        </p:nvGrpSpPr>
        <p:grpSpPr>
          <a:xfrm>
            <a:off x="7729660" y="2951327"/>
            <a:ext cx="248889" cy="1251215"/>
            <a:chOff x="3616323" y="2064544"/>
            <a:chExt cx="844941" cy="4247662"/>
          </a:xfrm>
        </p:grpSpPr>
        <p:grpSp>
          <p:nvGrpSpPr>
            <p:cNvPr id="370" name="Группа 369"/>
            <p:cNvGrpSpPr/>
            <p:nvPr/>
          </p:nvGrpSpPr>
          <p:grpSpPr>
            <a:xfrm>
              <a:off x="3616323" y="2064544"/>
              <a:ext cx="566336" cy="4247662"/>
              <a:chOff x="3609973" y="2064544"/>
              <a:chExt cx="566336" cy="4247662"/>
            </a:xfrm>
          </p:grpSpPr>
          <p:cxnSp>
            <p:nvCxnSpPr>
              <p:cNvPr id="374" name="Прямая соединительная линия 373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Прямая соединительная линия 374"/>
              <p:cNvCxnSpPr/>
              <p:nvPr/>
            </p:nvCxnSpPr>
            <p:spPr>
              <a:xfrm flipV="1">
                <a:off x="3609973" y="4188378"/>
                <a:ext cx="566336" cy="2123828"/>
              </a:xfrm>
              <a:prstGeom prst="line">
                <a:avLst/>
              </a:prstGeom>
              <a:ln w="50800" cap="rnd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1" name="Группа 370"/>
            <p:cNvGrpSpPr/>
            <p:nvPr/>
          </p:nvGrpSpPr>
          <p:grpSpPr>
            <a:xfrm>
              <a:off x="3894929" y="2064544"/>
              <a:ext cx="566335" cy="4247662"/>
              <a:chOff x="3609974" y="2064544"/>
              <a:chExt cx="566335" cy="4247662"/>
            </a:xfrm>
          </p:grpSpPr>
          <p:cxnSp>
            <p:nvCxnSpPr>
              <p:cNvPr id="372" name="Прямая соединительная линия 371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Прямая соединительная линия 372"/>
              <p:cNvCxnSpPr/>
              <p:nvPr/>
            </p:nvCxnSpPr>
            <p:spPr>
              <a:xfrm flipV="1">
                <a:off x="3609974" y="4188375"/>
                <a:ext cx="566335" cy="2123831"/>
              </a:xfrm>
              <a:prstGeom prst="line">
                <a:avLst/>
              </a:prstGeom>
              <a:ln w="50800" cap="rnd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7" name="TextBox 86"/>
          <p:cNvSpPr txBox="1"/>
          <p:nvPr/>
        </p:nvSpPr>
        <p:spPr>
          <a:xfrm>
            <a:off x="5298308" y="2391030"/>
            <a:ext cx="1646648" cy="227698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just"/>
            <a:r>
              <a:rPr lang="ru-RU" sz="10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Город/область:</a:t>
            </a:r>
            <a:endParaRPr lang="ru-RU" sz="10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7308" l="16778" r="78444">
                        <a14:foregroundMark x1="68111" y1="18846" x2="68111" y2="18846"/>
                      </a14:backgroundRemoval>
                    </a14:imgEffect>
                  </a14:imgLayer>
                </a14:imgProps>
              </a:ext>
            </a:extLst>
          </a:blip>
          <a:srcRect l="21416" t="6032" r="24550" b="65546"/>
          <a:stretch/>
        </p:blipFill>
        <p:spPr>
          <a:xfrm>
            <a:off x="6208908" y="2395046"/>
            <a:ext cx="736048" cy="223682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5298308" y="2688265"/>
            <a:ext cx="1646648" cy="227698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just"/>
            <a:r>
              <a:rPr lang="ru-RU" sz="10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Район:</a:t>
            </a:r>
            <a:endParaRPr lang="ru-RU" sz="10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7308" l="16778" r="78444">
                        <a14:foregroundMark x1="68111" y1="18846" x2="68111" y2="18846"/>
                      </a14:backgroundRemoval>
                    </a14:imgEffect>
                  </a14:imgLayer>
                </a14:imgProps>
              </a:ext>
            </a:extLst>
          </a:blip>
          <a:srcRect l="21416" t="6032" r="24550" b="65546"/>
          <a:stretch/>
        </p:blipFill>
        <p:spPr>
          <a:xfrm>
            <a:off x="6208908" y="2688265"/>
            <a:ext cx="736048" cy="223682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5298308" y="2945906"/>
            <a:ext cx="1646648" cy="227698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just"/>
            <a:r>
              <a:rPr lang="ru-RU" sz="10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Поликлиника:</a:t>
            </a:r>
            <a:endParaRPr lang="ru-RU" sz="10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7308" l="16778" r="78444">
                        <a14:foregroundMark x1="68111" y1="18846" x2="68111" y2="18846"/>
                      </a14:backgroundRemoval>
                    </a14:imgEffect>
                  </a14:imgLayer>
                </a14:imgProps>
              </a:ext>
            </a:extLst>
          </a:blip>
          <a:srcRect l="21416" t="6032" r="24550" b="65546"/>
          <a:stretch/>
        </p:blipFill>
        <p:spPr>
          <a:xfrm>
            <a:off x="6208908" y="2951327"/>
            <a:ext cx="736048" cy="22368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860305" y="6466221"/>
            <a:ext cx="328839" cy="38158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20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20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533222" y="235808"/>
            <a:ext cx="10520260" cy="689363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40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ПРИКРЕПЛЕНИЕ К ПОЛИКЛИНИКЕ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3222" y="930457"/>
            <a:ext cx="10520260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en-US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BPMN</a:t>
            </a:r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en-US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Be</a:t>
            </a:r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»:</a:t>
            </a:r>
            <a:r>
              <a:rPr lang="ru-RU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прикрепление через </a:t>
            </a:r>
            <a:r>
              <a:rPr lang="en-US" sz="2400" dirty="0" err="1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Egov</a:t>
            </a:r>
            <a:r>
              <a:rPr lang="en-US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Egov</a:t>
            </a:r>
            <a:r>
              <a:rPr lang="en-US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mobile</a:t>
            </a:r>
            <a:endParaRPr lang="ru-RU" sz="24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7" y="1660066"/>
            <a:ext cx="11340354" cy="4674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60305" y="6466221"/>
            <a:ext cx="328839" cy="38158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20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20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7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533222" y="235808"/>
            <a:ext cx="10520260" cy="689363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400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ПРИКРЕПЛЕНИЕ К ПОЛИКЛИНИКЕ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965571" y="2509840"/>
            <a:ext cx="1366319" cy="2067255"/>
            <a:chOff x="1413782" y="1681856"/>
            <a:chExt cx="1043418" cy="1578702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1413782" y="1681856"/>
              <a:ext cx="1043418" cy="1578702"/>
              <a:chOff x="-2355452" y="1521008"/>
              <a:chExt cx="3009902" cy="4554014"/>
            </a:xfrm>
          </p:grpSpPr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-1826163" y="1613649"/>
                <a:ext cx="2017658" cy="4211077"/>
              </a:xfrm>
              <a:prstGeom prst="roundRect">
                <a:avLst>
                  <a:gd name="adj" fmla="val 12851"/>
                </a:avLst>
              </a:prstGeom>
              <a:gradFill>
                <a:gsLst>
                  <a:gs pos="35000">
                    <a:schemeClr val="bg1"/>
                  </a:gs>
                  <a:gs pos="79000">
                    <a:schemeClr val="bg1"/>
                  </a:gs>
                  <a:gs pos="100000">
                    <a:srgbClr val="C0D7E2"/>
                  </a:gs>
                </a:gsLst>
                <a:lin ang="42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55452" y="1521008"/>
                <a:ext cx="3009902" cy="4554014"/>
              </a:xfrm>
              <a:prstGeom prst="rect">
                <a:avLst/>
              </a:prstGeom>
            </p:spPr>
          </p:pic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4325" y="2191217"/>
              <a:ext cx="505326" cy="505326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7058" y="2064777"/>
            <a:ext cx="702485" cy="70248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762797" y="2694468"/>
            <a:ext cx="1511004" cy="812474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Уведомление о смене адреса регистрации</a:t>
            </a:r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сведения о персоне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103207" y="1867872"/>
            <a:ext cx="830185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ГБД ФЛ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7058" y="4118601"/>
            <a:ext cx="702485" cy="702485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1687247" y="4754163"/>
            <a:ext cx="1662104" cy="47168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врачах (нагрузка, участок)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03207" y="3921696"/>
            <a:ext cx="830185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РПН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2840785" y="2422902"/>
            <a:ext cx="1101181" cy="94263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flipV="1">
            <a:off x="2840785" y="3629724"/>
            <a:ext cx="1101181" cy="82837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Рисунок 9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6541" y="3192225"/>
            <a:ext cx="702485" cy="702485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5862280" y="3821916"/>
            <a:ext cx="1511004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Автоматическая обработка заявки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202690" y="2995320"/>
            <a:ext cx="830185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РПН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2" name="Прямая со стрелкой 101"/>
          <p:cNvCxnSpPr/>
          <p:nvPr/>
        </p:nvCxnSpPr>
        <p:spPr>
          <a:xfrm flipV="1">
            <a:off x="5236199" y="3543467"/>
            <a:ext cx="1101181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6896033" y="3543468"/>
            <a:ext cx="13565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Группа 115"/>
          <p:cNvGrpSpPr/>
          <p:nvPr/>
        </p:nvGrpSpPr>
        <p:grpSpPr>
          <a:xfrm>
            <a:off x="8108025" y="2509840"/>
            <a:ext cx="1366319" cy="2067255"/>
            <a:chOff x="1413782" y="1681856"/>
            <a:chExt cx="1043418" cy="1578702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1413782" y="1681856"/>
              <a:ext cx="1043418" cy="1578702"/>
              <a:chOff x="-2355452" y="1521008"/>
              <a:chExt cx="3009902" cy="4554014"/>
            </a:xfrm>
          </p:grpSpPr>
          <p:sp>
            <p:nvSpPr>
              <p:cNvPr id="119" name="Скругленный прямоугольник 118"/>
              <p:cNvSpPr/>
              <p:nvPr/>
            </p:nvSpPr>
            <p:spPr>
              <a:xfrm>
                <a:off x="-1826163" y="1613649"/>
                <a:ext cx="2017658" cy="4211077"/>
              </a:xfrm>
              <a:prstGeom prst="roundRect">
                <a:avLst>
                  <a:gd name="adj" fmla="val 12851"/>
                </a:avLst>
              </a:prstGeom>
              <a:gradFill>
                <a:gsLst>
                  <a:gs pos="35000">
                    <a:schemeClr val="bg1"/>
                  </a:gs>
                  <a:gs pos="79000">
                    <a:schemeClr val="bg1"/>
                  </a:gs>
                  <a:gs pos="100000">
                    <a:srgbClr val="C0D7E2"/>
                  </a:gs>
                </a:gsLst>
                <a:lin ang="42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0" name="Рисунок 11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55452" y="1521008"/>
                <a:ext cx="3009902" cy="4554014"/>
              </a:xfrm>
              <a:prstGeom prst="rect">
                <a:avLst/>
              </a:prstGeom>
            </p:spPr>
          </p:pic>
        </p:grpSp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4325" y="2191217"/>
              <a:ext cx="505326" cy="505326"/>
            </a:xfrm>
            <a:prstGeom prst="rect">
              <a:avLst/>
            </a:prstGeom>
          </p:spPr>
        </p:pic>
      </p:grpSp>
      <p:sp>
        <p:nvSpPr>
          <p:cNvPr id="122" name="TextBox 121"/>
          <p:cNvSpPr txBox="1"/>
          <p:nvPr/>
        </p:nvSpPr>
        <p:spPr>
          <a:xfrm>
            <a:off x="5123826" y="3548837"/>
            <a:ext cx="1248764" cy="45790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Электронная заявка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022924" y="3560867"/>
            <a:ext cx="1189297" cy="45790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Уведомление о прикреплении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8" name="Рисунок 13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66848" y="2853552"/>
            <a:ext cx="1063480" cy="1165222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10435709" y="3962486"/>
            <a:ext cx="1320276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Гражданин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16452" y="3560867"/>
            <a:ext cx="1308227" cy="45790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Уведомление о прикреплении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9452104" y="3543468"/>
            <a:ext cx="11210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33222" y="930457"/>
            <a:ext cx="10520260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Ситуация:</a:t>
            </a:r>
            <a:r>
              <a:rPr lang="ru-RU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прикрепление при переезде</a:t>
            </a:r>
            <a:endParaRPr lang="ru-RU" sz="24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3222" y="5233253"/>
            <a:ext cx="11353978" cy="155113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проактивное</a:t>
            </a:r>
            <a:r>
              <a:rPr lang="ru-RU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оказание услуги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исключение человеческого фактора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сокращение срока оказания до 5 минут</a:t>
            </a:r>
            <a:endParaRPr lang="ru-RU" sz="24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222" y="1376780"/>
            <a:ext cx="3762052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Предлагаемая схема</a:t>
            </a:r>
            <a:endParaRPr lang="ru-RU" sz="24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42846" y="1026843"/>
            <a:ext cx="5549153" cy="1428027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РЦЭЗ доработать РПН в части реализации функционала по автоматическому прикреплению к участковому врачу, выбранному гражданином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МЗ РК внести изменения в приказ </a:t>
            </a:r>
            <a:r>
              <a:rPr lang="ru-RU" sz="1400" dirty="0" smtClean="0">
                <a:solidFill>
                  <a:srgbClr val="FF0000"/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Министра </a:t>
            </a:r>
            <a:r>
              <a:rPr lang="ru-RU" sz="1400" dirty="0" smtClean="0">
                <a:solidFill>
                  <a:srgbClr val="FF0000"/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автоматическому прикреплению без участия специалиста</a:t>
            </a:r>
            <a:endParaRPr lang="ru-RU" sz="1400" dirty="0">
              <a:solidFill>
                <a:srgbClr val="FF0000"/>
              </a:solidFill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1074" y="2853552"/>
            <a:ext cx="1063480" cy="116522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49935" y="3962486"/>
            <a:ext cx="1320276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Гражданин</a:t>
            </a:r>
            <a:endParaRPr lang="ru-RU" sz="12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9935" y="2501184"/>
            <a:ext cx="1320276" cy="25847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Соединительная линия уступом 6"/>
          <p:cNvCxnSpPr>
            <a:stCxn id="37" idx="3"/>
            <a:endCxn id="4" idx="1"/>
          </p:cNvCxnSpPr>
          <p:nvPr/>
        </p:nvCxnSpPr>
        <p:spPr>
          <a:xfrm flipV="1">
            <a:off x="1544554" y="2416020"/>
            <a:ext cx="622504" cy="1020143"/>
          </a:xfrm>
          <a:prstGeom prst="bentConnector3">
            <a:avLst>
              <a:gd name="adj1" fmla="val 3127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860305" y="6466221"/>
            <a:ext cx="328839" cy="38158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20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20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0"/>
          <p:cNvSpPr txBox="1"/>
          <p:nvPr/>
        </p:nvSpPr>
        <p:spPr>
          <a:xfrm>
            <a:off x="533222" y="235808"/>
            <a:ext cx="10520260" cy="689363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40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ПРИКРЕПЛЕНИЕ К ПОЛИКЛИНИКЕ</a:t>
            </a:r>
            <a:endParaRPr lang="ru-RU" sz="40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7008900" y="1750407"/>
            <a:ext cx="2736275" cy="4645041"/>
            <a:chOff x="9335804" y="1521008"/>
            <a:chExt cx="3009902" cy="5109546"/>
          </a:xfrm>
        </p:grpSpPr>
        <p:grpSp>
          <p:nvGrpSpPr>
            <p:cNvPr id="236" name="Группа 235"/>
            <p:cNvGrpSpPr/>
            <p:nvPr/>
          </p:nvGrpSpPr>
          <p:grpSpPr>
            <a:xfrm>
              <a:off x="9335804" y="1521008"/>
              <a:ext cx="3009902" cy="4554014"/>
              <a:chOff x="-2355452" y="1521008"/>
              <a:chExt cx="3009902" cy="4554014"/>
            </a:xfrm>
          </p:grpSpPr>
          <p:sp>
            <p:nvSpPr>
              <p:cNvPr id="237" name="Скругленный прямоугольник 236"/>
              <p:cNvSpPr/>
              <p:nvPr/>
            </p:nvSpPr>
            <p:spPr>
              <a:xfrm>
                <a:off x="-1826163" y="1613649"/>
                <a:ext cx="2017658" cy="4211077"/>
              </a:xfrm>
              <a:prstGeom prst="roundRect">
                <a:avLst>
                  <a:gd name="adj" fmla="val 12851"/>
                </a:avLst>
              </a:prstGeom>
              <a:gradFill>
                <a:gsLst>
                  <a:gs pos="35000">
                    <a:schemeClr val="bg1"/>
                  </a:gs>
                  <a:gs pos="79000">
                    <a:schemeClr val="bg1"/>
                  </a:gs>
                  <a:gs pos="100000">
                    <a:srgbClr val="C0D7E2"/>
                  </a:gs>
                </a:gsLst>
                <a:lin ang="4200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54" name="Рисунок 25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000000">
                      <a:alpha val="0"/>
                    </a:srgbClr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55452" y="1521008"/>
                <a:ext cx="3009902" cy="4554014"/>
              </a:xfrm>
              <a:prstGeom prst="rect">
                <a:avLst/>
              </a:prstGeom>
            </p:spPr>
          </p:pic>
        </p:grpSp>
        <p:sp>
          <p:nvSpPr>
            <p:cNvPr id="309" name="Прямоугольник 308"/>
            <p:cNvSpPr/>
            <p:nvPr/>
          </p:nvSpPr>
          <p:spPr>
            <a:xfrm>
              <a:off x="10771132" y="2270217"/>
              <a:ext cx="937783" cy="302715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9984004" y="2210384"/>
              <a:ext cx="714856" cy="419745"/>
            </a:xfrm>
            <a:prstGeom prst="rect">
              <a:avLst/>
            </a:prstGeom>
            <a:noFill/>
          </p:spPr>
          <p:txBody>
            <a:bodyPr wrap="square" lIns="73094" tIns="36548" rIns="73094" bIns="36548" rtlCol="0">
              <a:spAutoFit/>
            </a:bodyPr>
            <a:lstStyle/>
            <a:p>
              <a:r>
                <a:rPr lang="ru-RU" sz="1000" dirty="0" smtClean="0">
                  <a:latin typeface="Arial Nova Cond" panose="020B0506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Пароль ЭЦП:</a:t>
              </a:r>
              <a:endParaRPr lang="ru-RU" sz="1000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056" t="6353" r="6444" b="23994"/>
            <a:stretch/>
          </p:blipFill>
          <p:spPr>
            <a:xfrm>
              <a:off x="10163274" y="4505463"/>
              <a:ext cx="1354964" cy="612005"/>
            </a:xfrm>
            <a:prstGeom prst="rect">
              <a:avLst/>
            </a:prstGeom>
          </p:spPr>
        </p:pic>
        <p:cxnSp>
          <p:nvCxnSpPr>
            <p:cNvPr id="313" name="Прямая соединительная линия 312"/>
            <p:cNvCxnSpPr/>
            <p:nvPr/>
          </p:nvCxnSpPr>
          <p:spPr>
            <a:xfrm>
              <a:off x="10094854" y="4229048"/>
              <a:ext cx="1546417" cy="0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Прямая соединительная линия 313"/>
            <p:cNvCxnSpPr/>
            <p:nvPr/>
          </p:nvCxnSpPr>
          <p:spPr>
            <a:xfrm>
              <a:off x="10094854" y="2728664"/>
              <a:ext cx="1546417" cy="0"/>
            </a:xfrm>
            <a:prstGeom prst="line">
              <a:avLst/>
            </a:prstGeom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Скругленный прямоугольник 314"/>
            <p:cNvSpPr/>
            <p:nvPr/>
          </p:nvSpPr>
          <p:spPr>
            <a:xfrm>
              <a:off x="10287478" y="5284410"/>
              <a:ext cx="1112676" cy="31805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  <a:latin typeface="Arial Nova Cond" panose="020B0506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ПОДПИСАТЬ</a:t>
              </a:r>
              <a:endParaRPr lang="ru-RU" sz="1100" b="1" dirty="0">
                <a:solidFill>
                  <a:schemeClr val="bg1"/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9905173" y="1992825"/>
              <a:ext cx="1871165" cy="243087"/>
            </a:xfrm>
            <a:prstGeom prst="rect">
              <a:avLst/>
            </a:prstGeom>
            <a:noFill/>
          </p:spPr>
          <p:txBody>
            <a:bodyPr wrap="square" lIns="73094" tIns="36548" rIns="73094" bIns="36548" rtlCol="0">
              <a:spAutoFit/>
            </a:bodyPr>
            <a:lstStyle/>
            <a:p>
              <a:pPr algn="ctr"/>
              <a:r>
                <a:rPr lang="ru-RU" sz="950" b="1" dirty="0" smtClean="0">
                  <a:latin typeface="Arial Nova Cond" panose="020B0506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ИСПОЛЬЗОВАТЬ ЭЦП</a:t>
              </a:r>
              <a:endParaRPr lang="ru-RU" sz="95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9905173" y="2822822"/>
              <a:ext cx="1871165" cy="250468"/>
            </a:xfrm>
            <a:prstGeom prst="rect">
              <a:avLst/>
            </a:prstGeom>
            <a:noFill/>
          </p:spPr>
          <p:txBody>
            <a:bodyPr wrap="square" lIns="73094" tIns="36548" rIns="73094" bIns="36548" rtlCol="0">
              <a:spAutoFit/>
            </a:bodyPr>
            <a:lstStyle/>
            <a:p>
              <a:pPr algn="ctr"/>
              <a:r>
                <a:rPr lang="ru-RU" sz="950" b="1" dirty="0" smtClean="0">
                  <a:latin typeface="Arial Nova Cond" panose="020B0506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ИСПОЛЬЗОВАТЬ ПИН-КОД</a:t>
              </a:r>
              <a:endParaRPr lang="ru-RU" sz="95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8217" t="12643" r="6124" b="28000"/>
            <a:stretch/>
          </p:blipFill>
          <p:spPr>
            <a:xfrm>
              <a:off x="9921821" y="3109290"/>
              <a:ext cx="1867518" cy="1019106"/>
            </a:xfrm>
            <a:prstGeom prst="rect">
              <a:avLst/>
            </a:prstGeom>
          </p:spPr>
        </p:pic>
        <p:sp>
          <p:nvSpPr>
            <p:cNvPr id="318" name="TextBox 317"/>
            <p:cNvSpPr txBox="1"/>
            <p:nvPr/>
          </p:nvSpPr>
          <p:spPr>
            <a:xfrm>
              <a:off x="9905173" y="4279535"/>
              <a:ext cx="1871165" cy="242004"/>
            </a:xfrm>
            <a:prstGeom prst="rect">
              <a:avLst/>
            </a:prstGeom>
            <a:noFill/>
          </p:spPr>
          <p:txBody>
            <a:bodyPr wrap="square" lIns="73094" tIns="36548" rIns="73094" bIns="36548" rtlCol="0">
              <a:spAutoFit/>
            </a:bodyPr>
            <a:lstStyle/>
            <a:p>
              <a:pPr algn="ctr"/>
              <a:r>
                <a:rPr lang="ru-RU" sz="950" b="1" dirty="0" smtClean="0">
                  <a:latin typeface="Arial Nova Cond" panose="020B0506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ИСПОЛЬЗОВАТЬ БИОМЕТРИЮ</a:t>
              </a:r>
              <a:endParaRPr lang="ru-RU" sz="950" b="1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9764112" y="5939965"/>
              <a:ext cx="2153286" cy="690589"/>
            </a:xfrm>
            <a:prstGeom prst="rect">
              <a:avLst/>
            </a:prstGeom>
            <a:noFill/>
          </p:spPr>
          <p:txBody>
            <a:bodyPr wrap="square" lIns="73094" tIns="36548" rIns="73094" bIns="36548" rtlCol="0">
              <a:spAutoFit/>
            </a:bodyPr>
            <a:lstStyle/>
            <a:p>
              <a:pPr algn="just"/>
              <a:r>
                <a:rPr lang="ru-RU" sz="1200" dirty="0" smtClean="0">
                  <a:latin typeface="Arial Nova Cond" panose="020B0506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Выбор способа и подписание заявления на прикрепление</a:t>
              </a:r>
              <a:endParaRPr lang="ru-RU" sz="1200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4" name="TextBox 263"/>
          <p:cNvSpPr txBox="1"/>
          <p:nvPr/>
        </p:nvSpPr>
        <p:spPr>
          <a:xfrm>
            <a:off x="533222" y="930457"/>
            <a:ext cx="10520260" cy="443142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r>
              <a:rPr lang="ru-RU" sz="24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Ситуация:</a:t>
            </a:r>
            <a:r>
              <a:rPr lang="ru-RU" sz="24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прикрепление при переезде</a:t>
            </a:r>
          </a:p>
        </p:txBody>
      </p:sp>
      <p:grpSp>
        <p:nvGrpSpPr>
          <p:cNvPr id="369" name="Группа 368"/>
          <p:cNvGrpSpPr/>
          <p:nvPr/>
        </p:nvGrpSpPr>
        <p:grpSpPr>
          <a:xfrm>
            <a:off x="5443660" y="2951327"/>
            <a:ext cx="248889" cy="1251215"/>
            <a:chOff x="3616323" y="2064544"/>
            <a:chExt cx="844941" cy="4247662"/>
          </a:xfrm>
        </p:grpSpPr>
        <p:grpSp>
          <p:nvGrpSpPr>
            <p:cNvPr id="370" name="Группа 369"/>
            <p:cNvGrpSpPr/>
            <p:nvPr/>
          </p:nvGrpSpPr>
          <p:grpSpPr>
            <a:xfrm>
              <a:off x="3616323" y="2064544"/>
              <a:ext cx="566336" cy="4247662"/>
              <a:chOff x="3609973" y="2064544"/>
              <a:chExt cx="566336" cy="4247662"/>
            </a:xfrm>
          </p:grpSpPr>
          <p:cxnSp>
            <p:nvCxnSpPr>
              <p:cNvPr id="374" name="Прямая соединительная линия 373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Прямая соединительная линия 374"/>
              <p:cNvCxnSpPr/>
              <p:nvPr/>
            </p:nvCxnSpPr>
            <p:spPr>
              <a:xfrm flipV="1">
                <a:off x="3609973" y="4188378"/>
                <a:ext cx="566336" cy="2123828"/>
              </a:xfrm>
              <a:prstGeom prst="line">
                <a:avLst/>
              </a:prstGeom>
              <a:ln w="50800" cap="rnd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1" name="Группа 370"/>
            <p:cNvGrpSpPr/>
            <p:nvPr/>
          </p:nvGrpSpPr>
          <p:grpSpPr>
            <a:xfrm>
              <a:off x="3894929" y="2064544"/>
              <a:ext cx="566335" cy="4247662"/>
              <a:chOff x="3609974" y="2064544"/>
              <a:chExt cx="566335" cy="4247662"/>
            </a:xfrm>
          </p:grpSpPr>
          <p:cxnSp>
            <p:nvCxnSpPr>
              <p:cNvPr id="372" name="Прямая соединительная линия 371"/>
              <p:cNvCxnSpPr/>
              <p:nvPr/>
            </p:nvCxnSpPr>
            <p:spPr>
              <a:xfrm>
                <a:off x="3609974" y="2064544"/>
                <a:ext cx="566335" cy="2123831"/>
              </a:xfrm>
              <a:prstGeom prst="line">
                <a:avLst/>
              </a:prstGeom>
              <a:ln w="50800" cap="rnd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Прямая соединительная линия 372"/>
              <p:cNvCxnSpPr/>
              <p:nvPr/>
            </p:nvCxnSpPr>
            <p:spPr>
              <a:xfrm flipV="1">
                <a:off x="3609974" y="4188375"/>
                <a:ext cx="566335" cy="2123831"/>
              </a:xfrm>
              <a:prstGeom prst="line">
                <a:avLst/>
              </a:prstGeom>
              <a:ln w="50800" cap="rnd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Скругленная прямоугольная выноска 50"/>
          <p:cNvSpPr/>
          <p:nvPr/>
        </p:nvSpPr>
        <p:spPr>
          <a:xfrm>
            <a:off x="1710781" y="2550694"/>
            <a:ext cx="1558958" cy="2189170"/>
          </a:xfrm>
          <a:prstGeom prst="wedgeRoundRectCallout">
            <a:avLst>
              <a:gd name="adj1" fmla="val -60033"/>
              <a:gd name="adj2" fmla="val -49323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76" y="1742013"/>
            <a:ext cx="2736275" cy="414001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450952" y="5759248"/>
            <a:ext cx="2112692" cy="627808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just"/>
            <a:r>
              <a:rPr lang="ru-RU" sz="12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Уведомление возможности прикрепления к поликлинике по новому месту жительства</a:t>
            </a:r>
            <a:endParaRPr lang="ru-RU" sz="12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94299" y="2072952"/>
            <a:ext cx="1765080" cy="320031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1600" b="1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1414</a:t>
            </a:r>
            <a:endParaRPr lang="ru-RU" sz="1600" b="1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71744" y="2657874"/>
            <a:ext cx="1436338" cy="1935858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just"/>
            <a:r>
              <a:rPr lang="ru-RU" sz="11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Уважаемый, </a:t>
            </a:r>
            <a:r>
              <a:rPr lang="ru-RU" sz="1100" dirty="0" err="1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Ахмет</a:t>
            </a:r>
            <a:r>
              <a:rPr lang="ru-RU" sz="11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Ахметович! Сообщаем, что в связи с переездом Вы можете прикрепиться к поликлинике №ХХ.</a:t>
            </a:r>
            <a:endParaRPr lang="en-US" sz="1100" dirty="0" smtClean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1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завершения процедуры необходимо перейти по ссылке:</a:t>
            </a:r>
            <a:r>
              <a:rPr lang="en-US" sz="11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u="sng" dirty="0" smtClean="0">
                <a:solidFill>
                  <a:srgbClr val="5B9BD5"/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</a:t>
            </a:r>
            <a:r>
              <a:rPr lang="en-US" sz="1100" u="sng" dirty="0">
                <a:solidFill>
                  <a:srgbClr val="5B9BD5"/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://</a:t>
            </a:r>
            <a:r>
              <a:rPr lang="ru-RU" sz="1100" u="sng" dirty="0" smtClean="0">
                <a:solidFill>
                  <a:srgbClr val="5B9BD5"/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u="sng" dirty="0" err="1" smtClean="0">
                <a:solidFill>
                  <a:srgbClr val="5B9BD5"/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e.go</a:t>
            </a:r>
            <a:r>
              <a:rPr lang="en-US" sz="1100" u="sng" dirty="0" smtClean="0">
                <a:solidFill>
                  <a:srgbClr val="5B9BD5"/>
                </a:solidFill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/3s8GPZN</a:t>
            </a:r>
            <a:endParaRPr lang="ru-RU" sz="1100" u="sng" dirty="0">
              <a:solidFill>
                <a:srgbClr val="5B9BD5"/>
              </a:solidFill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60305" y="6466221"/>
            <a:ext cx="328839" cy="381586"/>
          </a:xfrm>
          <a:prstGeom prst="rect">
            <a:avLst/>
          </a:prstGeom>
          <a:noFill/>
        </p:spPr>
        <p:txBody>
          <a:bodyPr wrap="square" lIns="73094" tIns="36548" rIns="73094" bIns="36548" rtlCol="0">
            <a:spAutoFit/>
          </a:bodyPr>
          <a:lstStyle/>
          <a:p>
            <a:pPr algn="ctr"/>
            <a:r>
              <a:rPr lang="ru-RU" sz="2000" dirty="0" smtClean="0">
                <a:latin typeface="Arial Nova Cond" panose="020B0506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2000" dirty="0">
              <a:latin typeface="Arial Nova Cond" panose="020B0506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4008</TotalTime>
  <Words>830</Words>
  <Application>Microsoft Office PowerPoint</Application>
  <PresentationFormat>Широкоэкранный</PresentationFormat>
  <Paragraphs>171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Arial Nova Cond</vt:lpstr>
      <vt:lpstr>Arial Nova Cond Light</vt:lpstr>
      <vt:lpstr>Calibri Light</vt:lpstr>
      <vt:lpstr>Tahoma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Абылайхан Карабалин</dc:creator>
  <cp:lastModifiedBy>User1</cp:lastModifiedBy>
  <cp:revision>432</cp:revision>
  <cp:lastPrinted>2021-03-04T10:18:10Z</cp:lastPrinted>
  <dcterms:created xsi:type="dcterms:W3CDTF">2020-10-14T03:57:51Z</dcterms:created>
  <dcterms:modified xsi:type="dcterms:W3CDTF">2022-09-20T05:30:40Z</dcterms:modified>
</cp:coreProperties>
</file>